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358" r:id="rId3"/>
    <p:sldId id="390" r:id="rId4"/>
    <p:sldId id="336" r:id="rId5"/>
    <p:sldId id="356" r:id="rId6"/>
    <p:sldId id="340" r:id="rId7"/>
    <p:sldId id="347" r:id="rId8"/>
    <p:sldId id="357" r:id="rId9"/>
    <p:sldId id="353" r:id="rId10"/>
    <p:sldId id="377" r:id="rId11"/>
    <p:sldId id="351" r:id="rId12"/>
    <p:sldId id="268" r:id="rId13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8ED5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676071741032369E-2"/>
          <c:y val="3.2245813891369407E-2"/>
          <c:w val="0.90769429862933804"/>
          <c:h val="0.77412039367868579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Эксплуатация ОПО</c:v>
                </c:pt>
              </c:strCache>
            </c:strRef>
          </c:tx>
          <c:spPr>
            <a:ln w="57150"/>
          </c:spPr>
          <c:marker>
            <c:spPr>
              <a:solidFill>
                <a:schemeClr val="accent2"/>
              </a:solidFill>
              <a:ln w="57150"/>
            </c:spPr>
          </c:marker>
          <c:dLbls>
            <c:dLbl>
              <c:idx val="0"/>
              <c:layout>
                <c:manualLayout>
                  <c:x val="-7.8703703703703692E-2"/>
                  <c:y val="3.04364992732402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0123456790123455E-2"/>
                  <c:y val="-6.1988968866761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2.9321109166909692E-2"/>
                  <c:y val="-9.25205165627180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5493827160493825E-2"/>
                  <c:y val="-8.2284140894859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5432098765432212E-2"/>
                  <c:y val="-6.4666873312121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22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1 кв. 2023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657</c:v>
                </c:pt>
                <c:pt idx="1">
                  <c:v>668</c:v>
                </c:pt>
                <c:pt idx="2">
                  <c:v>691</c:v>
                </c:pt>
                <c:pt idx="3">
                  <c:v>720</c:v>
                </c:pt>
                <c:pt idx="4">
                  <c:v>720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Эксплуатация ГТС</c:v>
                </c:pt>
              </c:strCache>
            </c:strRef>
          </c:tx>
          <c:spPr>
            <a:ln w="57150"/>
          </c:spPr>
          <c:marker>
            <c:spPr>
              <a:solidFill>
                <a:srgbClr val="C00000"/>
              </a:solidFill>
              <a:ln w="57150"/>
            </c:spPr>
          </c:marker>
          <c:dLbls>
            <c:dLbl>
              <c:idx val="0"/>
              <c:layout>
                <c:manualLayout>
                  <c:x val="-3.8580246913580245E-2"/>
                  <c:y val="-7.73416229136287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493827160493825E-2"/>
                  <c:y val="-7.38825392440722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1666788179255371E-2"/>
                  <c:y val="-5.92945158120900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864197530864196E-2"/>
                  <c:y val="-5.758788743635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1377466705559E-3"/>
                  <c:y val="-1.0777812218686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20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1 кв. 2023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51</c:v>
                </c:pt>
                <c:pt idx="1">
                  <c:v>51</c:v>
                </c:pt>
                <c:pt idx="2">
                  <c:v>45</c:v>
                </c:pt>
                <c:pt idx="3">
                  <c:v>48</c:v>
                </c:pt>
                <c:pt idx="4">
                  <c:v>48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Объекты кап. строя</c:v>
                </c:pt>
              </c:strCache>
            </c:strRef>
          </c:tx>
          <c:spPr>
            <a:ln w="57150">
              <a:solidFill>
                <a:srgbClr val="00B050"/>
              </a:solidFill>
            </a:ln>
          </c:spPr>
          <c:marker>
            <c:spPr>
              <a:ln w="57150">
                <a:solidFill>
                  <a:srgbClr val="00B050"/>
                </a:solidFill>
              </a:ln>
            </c:spPr>
          </c:marker>
          <c:dLbls>
            <c:dLbl>
              <c:idx val="0"/>
              <c:layout>
                <c:manualLayout>
                  <c:x val="-8.4876543209876532E-2"/>
                  <c:y val="1.52741542334631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0030864197530864"/>
                  <c:y val="1.88775078303563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4.6295081170409256E-3"/>
                  <c:y val="-3.62552449013840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0.101145312277561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1.1316741696017772E-16"/>
                  <c:y val="-0.1023892160775255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22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1 кв. 2023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319</c:v>
                </c:pt>
                <c:pt idx="1">
                  <c:v>240</c:v>
                </c:pt>
                <c:pt idx="2">
                  <c:v>219</c:v>
                </c:pt>
                <c:pt idx="3">
                  <c:v>216</c:v>
                </c:pt>
                <c:pt idx="4">
                  <c:v>126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455285168"/>
        <c:axId val="-455286800"/>
      </c:lineChart>
      <c:catAx>
        <c:axId val="-455285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455286800"/>
        <c:crosses val="autoZero"/>
        <c:auto val="1"/>
        <c:lblAlgn val="ctr"/>
        <c:lblOffset val="100"/>
        <c:noMultiLvlLbl val="0"/>
      </c:catAx>
      <c:valAx>
        <c:axId val="-455286800"/>
        <c:scaling>
          <c:orientation val="minMax"/>
          <c:max val="9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455285168"/>
        <c:crosses val="autoZero"/>
        <c:crossBetween val="between"/>
        <c:majorUnit val="100"/>
        <c:minorUnit val="50"/>
      </c:valAx>
    </c:plotArea>
    <c:legend>
      <c:legendPos val="b"/>
      <c:overlay val="0"/>
      <c:txPr>
        <a:bodyPr/>
        <a:lstStyle/>
        <a:p>
          <a:pPr>
            <a:defRPr sz="18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 algn="ctr">
        <a:defRPr lang="ru-RU" sz="1800" b="1" i="0" u="none" strike="noStrike" kern="1200" baseline="0">
          <a:solidFill>
            <a:prstClr val="black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676071741032369E-2"/>
          <c:y val="0.14816122806999213"/>
          <c:w val="0.89380540974044909"/>
          <c:h val="0.708522814281896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0.11882716049382711"/>
                  <c:y val="-1.9271332919190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2037037037037049"/>
                  <c:y val="-2.2263762555334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4.76673762975293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12</c:v>
                </c:pt>
                <c:pt idx="1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3.0865412656751238E-3"/>
                  <c:y val="-0.320319651494121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6296296296296294E-3"/>
                  <c:y val="-0.2538194113017176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0.2012100376953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864197530864196E-3"/>
                  <c:y val="-0.18297575699726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2592592592587E-3"/>
                  <c:y val="-0.12171965243298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150</c:v>
                </c:pt>
                <c:pt idx="1">
                  <c:v>108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455292240"/>
        <c:axId val="-455290608"/>
      </c:barChart>
      <c:catAx>
        <c:axId val="-4552922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455290608"/>
        <c:crosses val="autoZero"/>
        <c:auto val="1"/>
        <c:lblAlgn val="ctr"/>
        <c:lblOffset val="100"/>
        <c:noMultiLvlLbl val="0"/>
      </c:catAx>
      <c:valAx>
        <c:axId val="-455290608"/>
        <c:scaling>
          <c:orientation val="minMax"/>
          <c:max val="200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baseline="0">
                <a:latin typeface="Times New Roman" pitchFamily="18" charset="0"/>
              </a:defRPr>
            </a:pPr>
            <a:endParaRPr lang="ru-RU"/>
          </a:p>
        </c:txPr>
        <c:crossAx val="-455292240"/>
        <c:crosses val="autoZero"/>
        <c:crossBetween val="between"/>
        <c:majorUnit val="50"/>
        <c:minorUnit val="25"/>
      </c:valAx>
    </c:plotArea>
    <c:legend>
      <c:legendPos val="b"/>
      <c:layout>
        <c:manualLayout>
          <c:xMode val="edge"/>
          <c:yMode val="edge"/>
          <c:x val="0.19427031690483135"/>
          <c:y val="0.92222345917649495"/>
          <c:w val="0.68568703217653348"/>
          <c:h val="6.9363967383905697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Провеки предписаний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3888888888888888E-2"/>
                  <c:y val="-1.4030163304472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6.6358024691358028E-2"/>
                  <c:y val="-2.525429394805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5432098765432098E-2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67</c:v>
                </c:pt>
                <c:pt idx="1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Постоянный надзор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1.08023476232137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7.716049382716049E-3"/>
                  <c:y val="-2.2094745361373922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862982404977154E-3"/>
                  <c:y val="-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4.6296296296296294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2.1604938271604937E-2"/>
                  <c:y val="-1.9642228626261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numFmt formatCode="General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69</c:v>
                </c:pt>
                <c:pt idx="1">
                  <c:v>91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 поручениям</c:v>
                </c:pt>
              </c:strCache>
            </c:strRef>
          </c:tx>
          <c:spPr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9.2592592592592032E-3"/>
                  <c:y val="-1.9642228626261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864197530864196E-3"/>
                  <c:y val="-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1.5432098765432098E-2"/>
                  <c:y val="8.418097982683463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4</c:v>
                </c:pt>
                <c:pt idx="1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(в том числе стройнадзор)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3.0864197530864196E-3"/>
                  <c:y val="-1.1224130643577952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0802469135802469E-2"/>
                  <c:y val="-3.086635926983947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3.6265432098765434E-2"/>
                  <c:y val="-6.7345004808921333E-2"/>
                </c:manualLayout>
              </c:layout>
              <c:showLegendKey val="1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6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1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10</c:v>
                </c:pt>
                <c:pt idx="1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455288976"/>
        <c:axId val="-455288432"/>
      </c:barChart>
      <c:catAx>
        <c:axId val="-455288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455288432"/>
        <c:crosses val="autoZero"/>
        <c:auto val="0"/>
        <c:lblAlgn val="ctr"/>
        <c:lblOffset val="100"/>
        <c:noMultiLvlLbl val="0"/>
      </c:catAx>
      <c:valAx>
        <c:axId val="-455288432"/>
        <c:scaling>
          <c:orientation val="minMax"/>
          <c:max val="100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baseline="0">
                <a:latin typeface="Times New Roman" pitchFamily="18" charset="0"/>
              </a:defRPr>
            </a:pPr>
            <a:endParaRPr lang="ru-RU"/>
          </a:p>
        </c:txPr>
        <c:crossAx val="-455288976"/>
        <c:crosses val="autoZero"/>
        <c:crossBetween val="between"/>
        <c:majorUnit val="20"/>
      </c:valAx>
    </c:plotArea>
    <c:legend>
      <c:legendPos val="b"/>
      <c:overlay val="0"/>
      <c:txPr>
        <a:bodyPr/>
        <a:lstStyle/>
        <a:p>
          <a:pPr>
            <a:defRPr sz="18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676071741032369E-2"/>
          <c:y val="0.14816122806999213"/>
          <c:w val="0.89380540974044909"/>
          <c:h val="0.708522814281896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 нарушениями           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3.0864197530864196E-3"/>
                  <c:y val="-2.4239481998087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0864197530864196E-3"/>
                  <c:y val="-2.39116623974487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4.76673762975293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</c:v>
                </c:pt>
                <c:pt idx="1">
                  <c:v>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 нарушений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1.543331389131914E-3"/>
                  <c:y val="-0.2135044462978291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0864197530864196E-3"/>
                  <c:y val="-0.1022908643953488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0.20121003769534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0864197530864196E-3"/>
                  <c:y val="-0.182975756997266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9.2592592592592587E-3"/>
                  <c:y val="-0.121719652432984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80</c:v>
                </c:pt>
                <c:pt idx="1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343777184"/>
        <c:axId val="-343783168"/>
      </c:barChart>
      <c:catAx>
        <c:axId val="-3437771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343783168"/>
        <c:crosses val="autoZero"/>
        <c:auto val="1"/>
        <c:lblAlgn val="ctr"/>
        <c:lblOffset val="100"/>
        <c:noMultiLvlLbl val="0"/>
      </c:catAx>
      <c:valAx>
        <c:axId val="-343783168"/>
        <c:scaling>
          <c:orientation val="minMax"/>
          <c:max val="200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  <a:alpha val="9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baseline="0">
                <a:latin typeface="Times New Roman" pitchFamily="18" charset="0"/>
              </a:defRPr>
            </a:pPr>
            <a:endParaRPr lang="ru-RU"/>
          </a:p>
        </c:txPr>
        <c:crossAx val="-343777184"/>
        <c:crosses val="autoZero"/>
        <c:crossBetween val="between"/>
        <c:majorUnit val="50"/>
        <c:minorUnit val="10"/>
      </c:valAx>
    </c:plotArea>
    <c:legend>
      <c:legendPos val="b"/>
      <c:layout>
        <c:manualLayout>
          <c:xMode val="edge"/>
          <c:yMode val="edge"/>
          <c:x val="0.19427031690483135"/>
          <c:y val="0.92222345917649495"/>
          <c:w val="0.68568703217653348"/>
          <c:h val="6.9363967383905697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Плановые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19050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3.0864197530864196E-3"/>
                  <c:y val="2.832104460420909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4.6296296296296294E-2"/>
                  <c:y val="-1.074025572016386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8641975308641972E-2"/>
                  <c:y val="-4.59718738310498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2.23395551399779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7901234567901231E-2"/>
                  <c:y val="-1.68361959653669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89</c:v>
                </c:pt>
                <c:pt idx="1">
                  <c:v>80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Внеплановые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19050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-3.0864197530864196E-2"/>
                  <c:y val="-2.806032660894590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1728395061728392E-3"/>
                  <c:y val="2.8060326608944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210</c:v>
                </c:pt>
                <c:pt idx="1">
                  <c:v>57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Постоянный надзор</c:v>
                </c:pt>
              </c:strCache>
            </c:strRef>
          </c:tx>
          <c:spPr>
            <a:ln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ln w="19050">
                <a:solidFill>
                  <a:srgbClr val="558ED5"/>
                </a:solidFill>
                <a:prstDash val="solid"/>
              </a:ln>
            </c:spPr>
          </c:dPt>
          <c:dLbls>
            <c:dLbl>
              <c:idx val="0"/>
              <c:layout>
                <c:manualLayout>
                  <c:x val="4.629508117040897E-3"/>
                  <c:y val="-7.015081652236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"/>
                  <c:y val="-6.4538751200573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3.0864197530864196E-3"/>
                  <c:y val="-0.1038232084530960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0"/>
                  <c:y val="-5.3314620556995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6296296296296294E-3"/>
                  <c:y val="-0.1880041882799307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349</c:v>
                </c:pt>
                <c:pt idx="1">
                  <c:v>775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343782624"/>
        <c:axId val="-343780992"/>
      </c:barChart>
      <c:catAx>
        <c:axId val="-343782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343780992"/>
        <c:crosses val="autoZero"/>
        <c:auto val="0"/>
        <c:lblAlgn val="ctr"/>
        <c:lblOffset val="100"/>
        <c:noMultiLvlLbl val="0"/>
      </c:catAx>
      <c:valAx>
        <c:axId val="-343780992"/>
        <c:scaling>
          <c:orientation val="minMax"/>
          <c:max val="1000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baseline="0">
                <a:latin typeface="Times New Roman" pitchFamily="18" charset="0"/>
              </a:defRPr>
            </a:pPr>
            <a:endParaRPr lang="ru-RU"/>
          </a:p>
        </c:txPr>
        <c:crossAx val="-343782624"/>
        <c:crosses val="autoZero"/>
        <c:crossBetween val="between"/>
        <c:majorUnit val="10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8575">
              <a:solidFill>
                <a:schemeClr val="tx1"/>
              </a:solidFill>
            </a:ln>
          </c:spPr>
          <c:dPt>
            <c:idx val="1"/>
            <c:bubble3D val="0"/>
            <c:spPr>
              <a:ln w="28575">
                <a:solidFill>
                  <a:schemeClr val="accent1"/>
                </a:solidFill>
              </a:ln>
            </c:spPr>
          </c:dPt>
          <c:dPt>
            <c:idx val="2"/>
            <c:bubble3D val="0"/>
          </c:dPt>
          <c:dPt>
            <c:idx val="3"/>
            <c:bubble3D val="0"/>
          </c:dPt>
          <c:dLbls>
            <c:dLbl>
              <c:idx val="0"/>
              <c:layout>
                <c:manualLayout>
                  <c:x val="5.056114513463595E-2"/>
                  <c:y val="-4.11894661975804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8227240692135704"/>
                  <c:y val="-6.2834521654456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6162510936132984E-2"/>
                  <c:y val="4.7927681238030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093637600855449E-2"/>
                  <c:y val="1.41313955312154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0383554486244782E-2"/>
                  <c:y val="-2.31685499859366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ДЛ</c:v>
                </c:pt>
                <c:pt idx="1">
                  <c:v>ЮЛ</c:v>
                </c:pt>
                <c:pt idx="2">
                  <c:v>Приостановки</c:v>
                </c:pt>
                <c:pt idx="3">
                  <c:v>Предупреждения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</c:v>
                </c:pt>
                <c:pt idx="1">
                  <c:v>19</c:v>
                </c:pt>
                <c:pt idx="2">
                  <c:v>1</c:v>
                </c:pt>
                <c:pt idx="3">
                  <c:v>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>
        <c:manualLayout>
          <c:xMode val="edge"/>
          <c:yMode val="edge"/>
          <c:x val="2.5877320890444245E-2"/>
          <c:y val="0.83775577223445752"/>
          <c:w val="0.94515893846602494"/>
          <c:h val="0.15705696224206869"/>
        </c:manualLayout>
      </c:layout>
      <c:overlay val="0"/>
      <c:txPr>
        <a:bodyPr/>
        <a:lstStyle/>
        <a:p>
          <a:pPr>
            <a:defRPr sz="2000" b="1" i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7676071741032369E-2"/>
          <c:y val="0.14816122806999213"/>
          <c:w val="0.89380540974044909"/>
          <c:h val="0.7085228142818965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результатам проверок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3.0864197530864196E-3"/>
                  <c:y val="-2.42394819980878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3.0864197530864196E-3"/>
                  <c:y val="-2.39116623974487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0"/>
                  <c:y val="-4.76673762975293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83</c:v>
                </c:pt>
                <c:pt idx="1">
                  <c:v>90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 проведения проверок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 w="28575">
              <a:solidFill>
                <a:schemeClr val="tx1"/>
              </a:solidFill>
            </a:ln>
          </c:spPr>
          <c:invertIfNegative val="0"/>
          <c:dLbls>
            <c:dLbl>
              <c:idx val="0"/>
              <c:layout>
                <c:manualLayout>
                  <c:x val="-1.543331389131914E-3"/>
                  <c:y val="-0.1389822101143691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0864197530864196E-3"/>
                  <c:y val="-0.1097430880136948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0"/>
                  <c:y val="-0.173885217761406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1.2345679012345678E-2"/>
                  <c:y val="-8.85809244982169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7.716049382716049E-3"/>
                  <c:y val="-0.1192355778935360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55</c:v>
                </c:pt>
                <c:pt idx="1">
                  <c:v>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343778816"/>
        <c:axId val="-343772288"/>
      </c:barChart>
      <c:catAx>
        <c:axId val="-3437788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-343772288"/>
        <c:crosses val="autoZero"/>
        <c:auto val="1"/>
        <c:lblAlgn val="ctr"/>
        <c:lblOffset val="100"/>
        <c:noMultiLvlLbl val="0"/>
      </c:catAx>
      <c:valAx>
        <c:axId val="-343772288"/>
        <c:scaling>
          <c:orientation val="minMax"/>
          <c:max val="200"/>
          <c:min val="0"/>
        </c:scaling>
        <c:delete val="0"/>
        <c:axPos val="l"/>
        <c:majorGridlines>
          <c:spPr>
            <a:ln>
              <a:solidFill>
                <a:schemeClr val="bg1">
                  <a:lumMod val="65000"/>
                </a:schemeClr>
              </a:solidFill>
            </a:ln>
          </c:spPr>
        </c:majorGridlines>
        <c:numFmt formatCode="General" sourceLinked="1"/>
        <c:majorTickMark val="out"/>
        <c:minorTickMark val="none"/>
        <c:tickLblPos val="nextTo"/>
        <c:spPr>
          <a:ln>
            <a:gradFill>
              <a:gsLst>
                <a:gs pos="25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c:spPr>
        <c:txPr>
          <a:bodyPr/>
          <a:lstStyle/>
          <a:p>
            <a:pPr>
              <a:defRPr b="1" baseline="0">
                <a:latin typeface="Times New Roman" pitchFamily="18" charset="0"/>
              </a:defRPr>
            </a:pPr>
            <a:endParaRPr lang="ru-RU"/>
          </a:p>
        </c:txPr>
        <c:crossAx val="-343778816"/>
        <c:crosses val="autoZero"/>
        <c:crossBetween val="between"/>
        <c:majorUnit val="40"/>
      </c:valAx>
    </c:plotArea>
    <c:legend>
      <c:legendPos val="b"/>
      <c:layout>
        <c:manualLayout>
          <c:xMode val="edge"/>
          <c:yMode val="edge"/>
          <c:x val="5.2295008262856026E-2"/>
          <c:y val="0.92222345917649495"/>
          <c:w val="0.82766234081850876"/>
          <c:h val="6.9363967383905697E-2"/>
        </c:manualLayout>
      </c:layout>
      <c:overlay val="0"/>
      <c:txPr>
        <a:bodyPr/>
        <a:lstStyle/>
        <a:p>
          <a:pPr>
            <a:defRPr sz="20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45384951881013"/>
          <c:y val="3.2245813891369414E-2"/>
          <c:w val="0.8660276319626713"/>
          <c:h val="0.76616411934772166"/>
        </c:manualLayout>
      </c:layout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предупреждения в %</c:v>
                </c:pt>
              </c:strCache>
            </c:strRef>
          </c:tx>
          <c:spPr>
            <a:ln w="57150"/>
          </c:spPr>
          <c:marker>
            <c:spPr>
              <a:solidFill>
                <a:schemeClr val="accent2"/>
              </a:solidFill>
              <a:ln w="57150"/>
            </c:spPr>
          </c:marker>
          <c:dLbls>
            <c:dLbl>
              <c:idx val="0"/>
              <c:layout>
                <c:manualLayout>
                  <c:x val="-6.4814814814814811E-2"/>
                  <c:y val="-2.884146792953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3.5493827160493825E-2"/>
                  <c:y val="-7.8155687194792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5.8642096821230678E-2"/>
                  <c:y val="-6.82704390706725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5.2469135802469133E-2"/>
                  <c:y val="-8.6018610396303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22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Лист1!$A$2:$A$6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1 кв. 2023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</c:v>
                </c:pt>
                <c:pt idx="1">
                  <c:v>8</c:v>
                </c:pt>
                <c:pt idx="2">
                  <c:v>21</c:v>
                </c:pt>
                <c:pt idx="3">
                  <c:v>22</c:v>
                </c:pt>
                <c:pt idx="4">
                  <c:v>34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343783712"/>
        <c:axId val="-343780448"/>
      </c:lineChart>
      <c:catAx>
        <c:axId val="-3437837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-343780448"/>
        <c:crosses val="autoZero"/>
        <c:auto val="1"/>
        <c:lblAlgn val="ctr"/>
        <c:lblOffset val="100"/>
        <c:noMultiLvlLbl val="0"/>
      </c:catAx>
      <c:valAx>
        <c:axId val="-343780448"/>
        <c:scaling>
          <c:orientation val="minMax"/>
          <c:max val="5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343783712"/>
        <c:crosses val="autoZero"/>
        <c:crossBetween val="between"/>
        <c:majorUnit val="10"/>
      </c:valAx>
    </c:plotArea>
    <c:legend>
      <c:legendPos val="b"/>
      <c:legendEntry>
        <c:idx val="0"/>
        <c:txPr>
          <a:bodyPr/>
          <a:lstStyle/>
          <a:p>
            <a:pPr>
              <a:defRPr sz="2000"/>
            </a:pPr>
            <a:endParaRPr lang="ru-RU"/>
          </a:p>
        </c:txPr>
      </c:legendEntry>
      <c:overlay val="0"/>
    </c:legend>
    <c:plotVisOnly val="1"/>
    <c:dispBlanksAs val="zero"/>
    <c:showDLblsOverMax val="0"/>
  </c:chart>
  <c:txPr>
    <a:bodyPr/>
    <a:lstStyle/>
    <a:p>
      <a:pPr algn="ctr">
        <a:defRPr lang="ru-RU" sz="1800" b="1" i="0" u="none" strike="noStrike" kern="1200" baseline="0">
          <a:solidFill>
            <a:prstClr val="black"/>
          </a:solidFill>
          <a:latin typeface="Times New Roman" pitchFamily="18" charset="0"/>
          <a:ea typeface="+mn-ea"/>
          <a:cs typeface="+mn-cs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Смертельные н/с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 i="0" baseline="0">
                    <a:latin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</c:v>
                </c:pt>
                <c:pt idx="1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Тяжелые н/с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Групповые н/с, 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1</c:v>
                </c:pt>
                <c:pt idx="1">
                  <c:v>0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Аварии</c:v>
                </c:pt>
              </c:strCache>
            </c:strRef>
          </c:tx>
          <c:spPr>
            <a:ln w="19050">
              <a:solidFill>
                <a:schemeClr val="tx1"/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1 кв. 2022</c:v>
                </c:pt>
                <c:pt idx="1">
                  <c:v>1 кв. 2023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0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-343773376"/>
        <c:axId val="-343772832"/>
      </c:barChart>
      <c:catAx>
        <c:axId val="-343773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 baseline="0">
                <a:latin typeface="Times New Roman" pitchFamily="18" charset="0"/>
              </a:defRPr>
            </a:pPr>
            <a:endParaRPr lang="ru-RU"/>
          </a:p>
        </c:txPr>
        <c:crossAx val="-343772832"/>
        <c:crosses val="autoZero"/>
        <c:auto val="1"/>
        <c:lblAlgn val="ctr"/>
        <c:lblOffset val="100"/>
        <c:noMultiLvlLbl val="0"/>
      </c:catAx>
      <c:valAx>
        <c:axId val="-3437728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 i="0" baseline="0">
                <a:latin typeface="Times New Roman" pitchFamily="18" charset="0"/>
              </a:defRPr>
            </a:pPr>
            <a:endParaRPr lang="ru-RU"/>
          </a:p>
        </c:txPr>
        <c:crossAx val="-34377337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1600" b="1" i="0" baseline="0">
              <a:latin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V="1">
          <a:off x="-539552" y="-1052736"/>
          <a:ext cx="0" cy="0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V="1">
          <a:off x="-539552" y="-1052736"/>
          <a:ext cx="0" cy="0"/>
        </a:xfrm>
        <a:prstGeom xmlns:a="http://schemas.openxmlformats.org/drawingml/2006/main" prst="rect">
          <a:avLst/>
        </a:prstGeom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</cdr:x>
      <cdr:y>0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flipV="1">
          <a:off x="-539552" y="-1052736"/>
          <a:ext cx="0" cy="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D87C0-F770-44FC-B2AB-055436E9EB4A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B7A1F-12FB-4FB9-9D58-4A8294C4C1E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7965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23.06.2023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Федеральная служба по экологическому, технологическому и атомному надзору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1400" b="1" dirty="0" err="1">
                <a:latin typeface="Times New Roman" pitchFamily="18" charset="0"/>
                <a:cs typeface="Times New Roman" pitchFamily="18" charset="0"/>
              </a:rPr>
              <a:t>Ростехнадзор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altLang="ru-RU" sz="1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400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Ленское управление Федеральной службы по экологическому, технологическому и атомному надзору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alt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АНАЛИЗ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ПРАВОПРИМЕНИТЕЛЬНОЙ ПРАКТИКИ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ЛЕНСКОГО УПРАВЛЕНИЯ ФЕДЕРАЛЬНОЙ СЛУЖБЫ ПО ЭКОЛОГИЧЕСКОМУ, ТЕХНОЛОГИЧЕСКОМУ </a:t>
            </a: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И АТОМНОМУ НАДЗОРУ ЗА 1 квартал 2023 года</a:t>
            </a:r>
            <a:endParaRPr lang="ru-RU" altLang="ru-RU" sz="1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Докладчик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</a:t>
            </a:r>
            <a:r>
              <a:rPr lang="ru-RU" altLang="ru-RU" sz="1600" b="1" dirty="0" err="1" smtClean="0">
                <a:latin typeface="Times New Roman" pitchFamily="18" charset="0"/>
                <a:cs typeface="Times New Roman" pitchFamily="18" charset="0"/>
              </a:rPr>
              <a:t>Врио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заместителя </a:t>
            </a:r>
          </a:p>
          <a:p>
            <a:pPr marL="0" indent="0" algn="r">
              <a:spcBef>
                <a:spcPts val="0"/>
              </a:spcBef>
              <a:buNone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руководителя управления                    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r">
              <a:spcBef>
                <a:spcPts val="0"/>
              </a:spcBef>
              <a:buNone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В.А. Савченко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160795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260648"/>
            <a:ext cx="7920880" cy="5832648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проведенных профилактических мероприятиях</a:t>
            </a:r>
          </a:p>
          <a:p>
            <a:pPr marL="45000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000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месяца 2023 года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Ленским Управлением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ctr">
              <a:spcBef>
                <a:spcPts val="120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вынесено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предостережений о недопустимости нарушения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требований;</a:t>
            </a:r>
          </a:p>
          <a:p>
            <a:pPr marL="0" indent="45720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профилактических визита;</a:t>
            </a:r>
          </a:p>
          <a:p>
            <a:pPr marL="0" indent="45720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проведены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совещаний с поднадзорными организациями по вопросам обеспечения устойчивой работы в современных условиях;</a:t>
            </a:r>
          </a:p>
          <a:p>
            <a:pPr marL="0" indent="45720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подготовлены и направлены в поднадзорные организации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298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информационных писем, </a:t>
            </a:r>
          </a:p>
          <a:p>
            <a:pPr indent="45720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размещена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на сайте -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45720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-  проведена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консультация по вопросам связанным с осуществлением государственного контроля (надзора).</a:t>
            </a:r>
          </a:p>
        </p:txBody>
      </p:sp>
    </p:spTree>
    <p:extLst>
      <p:ext uri="{BB962C8B-B14F-4D97-AF65-F5344CB8AC3E}">
        <p14:creationId xmlns:p14="http://schemas.microsoft.com/office/powerpoint/2010/main" val="39283324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Аварийность и травматизм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2525589"/>
              </p:ext>
            </p:extLst>
          </p:nvPr>
        </p:nvGraphicFramePr>
        <p:xfrm>
          <a:off x="323528" y="1052736"/>
          <a:ext cx="8229600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738282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700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7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b="1" dirty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alt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altLang="ru-RU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altLang="ru-RU" sz="2800" b="1" dirty="0" smtClean="0">
                <a:latin typeface="Times New Roman" pitchFamily="18" charset="0"/>
                <a:cs typeface="Times New Roman" pitchFamily="18" charset="0"/>
              </a:rPr>
              <a:t>СПАСИБО ЗА ВНИМАНИЕ</a:t>
            </a:r>
          </a:p>
          <a:p>
            <a:pPr algn="ctr"/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alt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923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latin typeface="Times New Roman" pitchFamily="18" charset="0"/>
              </a:rPr>
              <a:t>Количество </a:t>
            </a:r>
            <a:r>
              <a:rPr lang="ru-RU" altLang="ru-RU" sz="2400" b="1" dirty="0" smtClean="0">
                <a:latin typeface="Times New Roman" pitchFamily="18" charset="0"/>
              </a:rPr>
              <a:t>поднадзорных организаций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2364874"/>
              </p:ext>
            </p:extLst>
          </p:nvPr>
        </p:nvGraphicFramePr>
        <p:xfrm>
          <a:off x="457200" y="1268760"/>
          <a:ext cx="8229600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60207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475656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Распределение проверок по видам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714905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89034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Распределение внеплановых проверок по основаниям их </a:t>
            </a:r>
            <a:br>
              <a:rPr lang="ru-RU" altLang="ru-RU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проведения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572963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5529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475656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Соотношение количества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проведенных проверок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с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выявленными  нарушениями   /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без нарушений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487982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8974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Количество выявленных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нарушений при проведении плановых, внеплановых и проверок по постоянному надзору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037453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8712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Autofit/>
          </a:bodyPr>
          <a:lstStyle/>
          <a:p>
            <a:r>
              <a:rPr lang="ru-RU" altLang="ru-RU" sz="2400" b="1" dirty="0">
                <a:latin typeface="Times New Roman" pitchFamily="18" charset="0"/>
              </a:rPr>
              <a:t>Количество наложенных административных </a:t>
            </a:r>
            <a:r>
              <a:rPr lang="ru-RU" altLang="ru-RU" sz="2400" b="1" dirty="0" smtClean="0">
                <a:latin typeface="Times New Roman" pitchFamily="18" charset="0"/>
              </a:rPr>
              <a:t>наказаний                     </a:t>
            </a:r>
            <a:r>
              <a:rPr lang="ru-RU" altLang="ru-RU" sz="1800" b="1" dirty="0" smtClean="0">
                <a:latin typeface="Times New Roman" pitchFamily="18" charset="0"/>
              </a:rPr>
              <a:t>(по результатам проведенных проверок в 1 квартале 2023 года) </a:t>
            </a:r>
            <a:r>
              <a:rPr lang="ru-RU" altLang="ru-RU" sz="1800" b="1" dirty="0">
                <a:latin typeface="Times New Roman" pitchFamily="18" charset="0"/>
              </a:rPr>
              <a:t/>
            </a:r>
            <a:br>
              <a:rPr lang="ru-RU" altLang="ru-RU" sz="1800" b="1" dirty="0">
                <a:latin typeface="Times New Roman" pitchFamily="18" charset="0"/>
              </a:rPr>
            </a:b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397291"/>
              </p:ext>
            </p:extLst>
          </p:nvPr>
        </p:nvGraphicFramePr>
        <p:xfrm>
          <a:off x="467544" y="1628800"/>
          <a:ext cx="82296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4261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683568" y="0"/>
            <a:ext cx="8229600" cy="1475656"/>
          </a:xfrm>
        </p:spPr>
        <p:txBody>
          <a:bodyPr>
            <a:normAutofit/>
          </a:bodyPr>
          <a:lstStyle/>
          <a:p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Сведения о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наложенных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административных наказаниях (штрафах) по результатам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проведенных проверок              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/ без проведения проверок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2968779"/>
              </p:ext>
            </p:extLst>
          </p:nvPr>
        </p:nvGraphicFramePr>
        <p:xfrm>
          <a:off x="457200" y="1268760"/>
          <a:ext cx="8229600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81289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Доля предупреждений наложенных в 2019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гг.</a:t>
            </a:r>
            <a:br>
              <a:rPr lang="ru-RU" altLang="ru-RU" sz="2400" b="1" dirty="0"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06714504"/>
              </p:ext>
            </p:extLst>
          </p:nvPr>
        </p:nvGraphicFramePr>
        <p:xfrm>
          <a:off x="457200" y="1412776"/>
          <a:ext cx="8229600" cy="47133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38471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4031</TotalTime>
  <Words>175</Words>
  <Application>Microsoft Office PowerPoint</Application>
  <PresentationFormat>Экран (4:3)</PresentationFormat>
  <Paragraphs>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Тема Office</vt:lpstr>
      <vt:lpstr>Федеральная служба по экологическому, технологическому и атомному надзору (Ростехнадзор) Ленское управление Федеральной службы по экологическому, технологическому и атомному надзору</vt:lpstr>
      <vt:lpstr>Количество поднадзорных организаций </vt:lpstr>
      <vt:lpstr>Распределение проверок по видам</vt:lpstr>
      <vt:lpstr>Распределение внеплановых проверок по основаниям их  проведения</vt:lpstr>
      <vt:lpstr>Соотношение количества проведенных проверок с выявленными  нарушениями   / без нарушений</vt:lpstr>
      <vt:lpstr>Количество выявленных нарушений при проведении плановых, внеплановых и проверок по постоянному надзору</vt:lpstr>
      <vt:lpstr>Количество наложенных административных наказаний                     (по результатам проведенных проверок в 1 квартале 2023 года)  </vt:lpstr>
      <vt:lpstr>Сведения о наложенных административных наказаниях (штрафах) по результатам проведенных проверок               / без проведения проверок</vt:lpstr>
      <vt:lpstr>Доля предупреждений наложенных в 2019 – 2023 гг. </vt:lpstr>
      <vt:lpstr>Презентация PowerPoint</vt:lpstr>
      <vt:lpstr>Аварийность и травматизм</vt:lpstr>
      <vt:lpstr>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Роева Ирина Валерьевна</dc:creator>
  <cp:lastModifiedBy>Роева Ирина Валерьевна</cp:lastModifiedBy>
  <cp:revision>204</cp:revision>
  <cp:lastPrinted>2021-03-16T07:09:25Z</cp:lastPrinted>
  <dcterms:created xsi:type="dcterms:W3CDTF">2018-07-25T06:35:57Z</dcterms:created>
  <dcterms:modified xsi:type="dcterms:W3CDTF">2023-06-22T23:57:29Z</dcterms:modified>
</cp:coreProperties>
</file>