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358" r:id="rId3"/>
    <p:sldId id="390" r:id="rId4"/>
    <p:sldId id="336" r:id="rId5"/>
    <p:sldId id="356" r:id="rId6"/>
    <p:sldId id="340" r:id="rId7"/>
    <p:sldId id="347" r:id="rId8"/>
    <p:sldId id="357" r:id="rId9"/>
    <p:sldId id="353" r:id="rId10"/>
    <p:sldId id="377" r:id="rId11"/>
    <p:sldId id="351" r:id="rId12"/>
    <p:sldId id="268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76071741032369E-2"/>
          <c:y val="3.2245813891369407E-2"/>
          <c:w val="0.90769429862933804"/>
          <c:h val="0.774120393678685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Эксплуатация ОПО</c:v>
                </c:pt>
              </c:strCache>
            </c:strRef>
          </c:tx>
          <c:spPr>
            <a:ln w="57150"/>
          </c:spPr>
          <c:marker>
            <c:spPr>
              <a:solidFill>
                <a:schemeClr val="accent2"/>
              </a:solidFill>
              <a:ln w="57150"/>
            </c:spPr>
          </c:marker>
          <c:dLbls>
            <c:dLbl>
              <c:idx val="0"/>
              <c:layout>
                <c:manualLayout>
                  <c:x val="-7.8703703703703692E-2"/>
                  <c:y val="3.043649927324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123456790123455E-2"/>
                  <c:y val="-6.198896886676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321109166909692E-2"/>
                  <c:y val="-9.252051656271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493827160493825E-2"/>
                  <c:y val="-8.228414089485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432098765432212E-2"/>
                  <c:y val="-6.466687331212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2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1 кв. 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657</c:v>
                </c:pt>
                <c:pt idx="1">
                  <c:v>668</c:v>
                </c:pt>
                <c:pt idx="2">
                  <c:v>691</c:v>
                </c:pt>
                <c:pt idx="3">
                  <c:v>720</c:v>
                </c:pt>
                <c:pt idx="4">
                  <c:v>720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Эксплуатация ГТС</c:v>
                </c:pt>
              </c:strCache>
            </c:strRef>
          </c:tx>
          <c:spPr>
            <a:ln w="57150"/>
          </c:spPr>
          <c:marker>
            <c:spPr>
              <a:solidFill>
                <a:srgbClr val="C00000"/>
              </a:solidFill>
              <a:ln w="57150"/>
            </c:spPr>
          </c:marker>
          <c:dLbls>
            <c:dLbl>
              <c:idx val="0"/>
              <c:layout>
                <c:manualLayout>
                  <c:x val="-3.8580246913580245E-2"/>
                  <c:y val="-7.734162291362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93827160493825E-2"/>
                  <c:y val="-7.3882539244072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666788179255371E-2"/>
                  <c:y val="-5.929451581209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196E-2"/>
                  <c:y val="-5.75878874363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1377466705559E-3"/>
                  <c:y val="-1.0777812218686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1 кв. 2023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45</c:v>
                </c:pt>
                <c:pt idx="3">
                  <c:v>48</c:v>
                </c:pt>
                <c:pt idx="4">
                  <c:v>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Объекты кап. строя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pPr>
              <a:ln w="57150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8.4876543209876532E-2"/>
                  <c:y val="1.5274154233463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030864197530864"/>
                  <c:y val="1.88775078303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5081170409256E-3"/>
                  <c:y val="-3.6255244901384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10114531227756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316741696017772E-16"/>
                  <c:y val="-0.10238921607752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2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1 кв. 2023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319</c:v>
                </c:pt>
                <c:pt idx="1">
                  <c:v>240</c:v>
                </c:pt>
                <c:pt idx="2">
                  <c:v>219</c:v>
                </c:pt>
                <c:pt idx="3">
                  <c:v>216</c:v>
                </c:pt>
                <c:pt idx="4">
                  <c:v>126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55285168"/>
        <c:axId val="-455286800"/>
      </c:lineChart>
      <c:catAx>
        <c:axId val="-45528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455286800"/>
        <c:crosses val="autoZero"/>
        <c:auto val="1"/>
        <c:lblAlgn val="ctr"/>
        <c:lblOffset val="100"/>
        <c:noMultiLvlLbl val="0"/>
      </c:catAx>
      <c:valAx>
        <c:axId val="-455286800"/>
        <c:scaling>
          <c:orientation val="minMax"/>
          <c:max val="9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455285168"/>
        <c:crosses val="autoZero"/>
        <c:crossBetween val="between"/>
        <c:majorUnit val="100"/>
        <c:minorUnit val="50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 algn="ctr">
        <a:defRPr lang="ru-RU" sz="1800" b="1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76071741032369E-2"/>
          <c:y val="0.14816122806999213"/>
          <c:w val="0.89380540974044909"/>
          <c:h val="0.70852281428189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.11882716049382711"/>
                  <c:y val="-1.927133291919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037037037037049"/>
                  <c:y val="-2.22637625553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7667376297529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0865412656751238E-3"/>
                  <c:y val="-0.32031965149412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6294E-3"/>
                  <c:y val="-0.25381941130171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2012100376953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196E-3"/>
                  <c:y val="-0.18297575699726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12171965243298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150</c:v>
                </c:pt>
                <c:pt idx="1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55292240"/>
        <c:axId val="-455290608"/>
      </c:barChart>
      <c:catAx>
        <c:axId val="-45529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55290608"/>
        <c:crosses val="autoZero"/>
        <c:auto val="1"/>
        <c:lblAlgn val="ctr"/>
        <c:lblOffset val="100"/>
        <c:noMultiLvlLbl val="0"/>
      </c:catAx>
      <c:valAx>
        <c:axId val="-45529060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-455292240"/>
        <c:crosses val="autoZero"/>
        <c:crossBetween val="between"/>
        <c:majorUnit val="50"/>
        <c:minorUnit val="25"/>
      </c:valAx>
    </c:plotArea>
    <c:legend>
      <c:legendPos val="b"/>
      <c:layout>
        <c:manualLayout>
          <c:xMode val="edge"/>
          <c:yMode val="edge"/>
          <c:x val="0.19427031690483135"/>
          <c:y val="0.92222345917649495"/>
          <c:w val="0.68568703217653348"/>
          <c:h val="6.936396738390569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Провеки предписаний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888E-2"/>
                  <c:y val="-1.4030163304472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6358024691358028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43209876543209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Постоянный надзор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08023476232137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49E-3"/>
                  <c:y val="-2.209474536137392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2982404977154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62962962962962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604938271604937E-2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</c:v>
                </c:pt>
                <c:pt idx="1">
                  <c:v>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поручениям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9.2592592592592032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4197530864196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432098765432098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(в том числе стройнадзор)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0864197530864196E-3"/>
                  <c:y val="-1.122413064357795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802469135802469E-2"/>
                  <c:y val="-3.086635926983947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6265432098765434E-2"/>
                  <c:y val="-6.73450048089213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55288976"/>
        <c:axId val="-455288432"/>
      </c:barChart>
      <c:catAx>
        <c:axId val="-45528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55288432"/>
        <c:crosses val="autoZero"/>
        <c:auto val="0"/>
        <c:lblAlgn val="ctr"/>
        <c:lblOffset val="100"/>
        <c:noMultiLvlLbl val="0"/>
      </c:catAx>
      <c:valAx>
        <c:axId val="-45528843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-455288976"/>
        <c:crosses val="autoZero"/>
        <c:crossBetween val="between"/>
        <c:majorUnit val="20"/>
      </c:valAx>
    </c:plotArea>
    <c:legend>
      <c:legendPos val="b"/>
      <c:overlay val="0"/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76071741032369E-2"/>
          <c:y val="0.14816122806999213"/>
          <c:w val="0.89380540974044909"/>
          <c:h val="0.70852281428189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нарушениями           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0864197530864196E-3"/>
                  <c:y val="-2.4239481998087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2.3911662397448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7667376297529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нарушений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543331389131914E-3"/>
                  <c:y val="-0.21350444629782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864197530864196E-3"/>
                  <c:y val="-0.10229086439534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20121003769534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196E-3"/>
                  <c:y val="-0.18297575699726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12171965243298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80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343777184"/>
        <c:axId val="-343783168"/>
      </c:barChart>
      <c:catAx>
        <c:axId val="-34377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343783168"/>
        <c:crosses val="autoZero"/>
        <c:auto val="1"/>
        <c:lblAlgn val="ctr"/>
        <c:lblOffset val="100"/>
        <c:noMultiLvlLbl val="0"/>
      </c:catAx>
      <c:valAx>
        <c:axId val="-34378316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  <a:alpha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-343777184"/>
        <c:crosses val="autoZero"/>
        <c:crossBetween val="between"/>
        <c:majorUnit val="50"/>
        <c:minorUnit val="10"/>
      </c:valAx>
    </c:plotArea>
    <c:legend>
      <c:legendPos val="b"/>
      <c:layout>
        <c:manualLayout>
          <c:xMode val="edge"/>
          <c:yMode val="edge"/>
          <c:x val="0.19427031690483135"/>
          <c:y val="0.92222345917649495"/>
          <c:w val="0.68568703217653348"/>
          <c:h val="6.936396738390569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864197530864196E-3"/>
                  <c:y val="2.8321044604209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6294E-2"/>
                  <c:y val="-1.07402557201638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641975308641972E-2"/>
                  <c:y val="-4.597187383104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233955513997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790123456790123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3.0864197530864196E-2"/>
                  <c:y val="-2.8060326608945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8395061728392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210</c:v>
                </c:pt>
                <c:pt idx="1">
                  <c:v>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Постоянный надзор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ln w="19050">
                <a:solidFill>
                  <a:srgbClr val="558ED5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629508117040897E-3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864197530864196E-3"/>
                  <c:y val="-0.10382320845309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294E-3"/>
                  <c:y val="-0.18800418827993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349</c:v>
                </c:pt>
                <c:pt idx="1">
                  <c:v>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343782624"/>
        <c:axId val="-343780992"/>
      </c:barChart>
      <c:catAx>
        <c:axId val="-3437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343780992"/>
        <c:crosses val="autoZero"/>
        <c:auto val="0"/>
        <c:lblAlgn val="ctr"/>
        <c:lblOffset val="100"/>
        <c:noMultiLvlLbl val="0"/>
      </c:catAx>
      <c:valAx>
        <c:axId val="-343780992"/>
        <c:scaling>
          <c:orientation val="minMax"/>
          <c:max val="10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-343782624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dPt>
            <c:idx val="1"/>
            <c:bubble3D val="0"/>
            <c:spPr>
              <a:ln w="28575">
                <a:solidFill>
                  <a:schemeClr val="accent1"/>
                </a:solidFill>
              </a:ln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5.056114513463595E-2"/>
                  <c:y val="-4.118946619758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227240692135704"/>
                  <c:y val="-6.2834521654456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162510936132984E-2"/>
                  <c:y val="4.792768123803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093637600855449E-2"/>
                  <c:y val="1.4131395531215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383554486244782E-2"/>
                  <c:y val="-2.3168549985936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ДЛ</c:v>
                </c:pt>
                <c:pt idx="1">
                  <c:v>ЮЛ</c:v>
                </c:pt>
                <c:pt idx="2">
                  <c:v>Приостановки</c:v>
                </c:pt>
                <c:pt idx="3">
                  <c:v>Предупреждения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19</c:v>
                </c:pt>
                <c:pt idx="2">
                  <c:v>1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2.5877320890444245E-2"/>
          <c:y val="0.83775577223445752"/>
          <c:w val="0.94515893846602494"/>
          <c:h val="0.15705696224206869"/>
        </c:manualLayout>
      </c:layout>
      <c:overlay val="0"/>
      <c:txPr>
        <a:bodyPr/>
        <a:lstStyle/>
        <a:p>
          <a:pPr>
            <a:defRPr sz="20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76071741032369E-2"/>
          <c:y val="0.14816122806999213"/>
          <c:w val="0.89380540974044909"/>
          <c:h val="0.70852281428189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результатам проверок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0864197530864196E-3"/>
                  <c:y val="-2.4239481998087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2.3911662397448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7667376297529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проведения проверок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543331389131914E-3"/>
                  <c:y val="-0.13898221011436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864197530864196E-3"/>
                  <c:y val="-0.10974308801369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17388521776140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78E-2"/>
                  <c:y val="-8.858092449821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16049382716049E-3"/>
                  <c:y val="-0.11923557789353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343778816"/>
        <c:axId val="-343772288"/>
      </c:barChart>
      <c:catAx>
        <c:axId val="-3437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343772288"/>
        <c:crosses val="autoZero"/>
        <c:auto val="1"/>
        <c:lblAlgn val="ctr"/>
        <c:lblOffset val="100"/>
        <c:noMultiLvlLbl val="0"/>
      </c:catAx>
      <c:valAx>
        <c:axId val="-34377228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c:spPr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-343778816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5.2295008262856026E-2"/>
          <c:y val="0.92222345917649495"/>
          <c:w val="0.82766234081850876"/>
          <c:h val="6.9363967383905697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5384951881013"/>
          <c:y val="3.2245813891369414E-2"/>
          <c:w val="0.8660276319626713"/>
          <c:h val="0.7661641193477216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предупреждения в %</c:v>
                </c:pt>
              </c:strCache>
            </c:strRef>
          </c:tx>
          <c:spPr>
            <a:ln w="57150"/>
          </c:spPr>
          <c:marker>
            <c:spPr>
              <a:solidFill>
                <a:schemeClr val="accent2"/>
              </a:solidFill>
              <a:ln w="57150"/>
            </c:spPr>
          </c:marker>
          <c:dLbls>
            <c:dLbl>
              <c:idx val="0"/>
              <c:layout>
                <c:manualLayout>
                  <c:x val="-6.4814814814814811E-2"/>
                  <c:y val="-2.884146792953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93827160493825E-2"/>
                  <c:y val="-7.8155687194792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642096821230678E-2"/>
                  <c:y val="-6.827043907067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469135802469133E-2"/>
                  <c:y val="-8.601861039630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2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1 кв. 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21</c:v>
                </c:pt>
                <c:pt idx="3">
                  <c:v>22</c:v>
                </c:pt>
                <c:pt idx="4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43783712"/>
        <c:axId val="-343780448"/>
      </c:lineChart>
      <c:catAx>
        <c:axId val="-3437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343780448"/>
        <c:crosses val="autoZero"/>
        <c:auto val="1"/>
        <c:lblAlgn val="ctr"/>
        <c:lblOffset val="100"/>
        <c:noMultiLvlLbl val="0"/>
      </c:catAx>
      <c:valAx>
        <c:axId val="-343780448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43783712"/>
        <c:crosses val="autoZero"/>
        <c:crossBetween val="between"/>
        <c:majorUnit val="10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overlay val="0"/>
    </c:legend>
    <c:plotVisOnly val="1"/>
    <c:dispBlanksAs val="zero"/>
    <c:showDLblsOverMax val="0"/>
  </c:chart>
  <c:txPr>
    <a:bodyPr/>
    <a:lstStyle/>
    <a:p>
      <a:pPr algn="ctr">
        <a:defRPr lang="ru-RU" sz="1800" b="1" i="0" u="none" strike="noStrike" kern="1200" baseline="0">
          <a:solidFill>
            <a:prstClr val="black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Смертельные н/с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Тяжелые н/с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Групповые н/с, 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Аварии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2022</c:v>
                </c:pt>
                <c:pt idx="1">
                  <c:v>1 кв. 2023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43773376"/>
        <c:axId val="-343772832"/>
      </c:barChart>
      <c:catAx>
        <c:axId val="-34377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</a:defRPr>
            </a:pPr>
            <a:endParaRPr lang="ru-RU"/>
          </a:p>
        </c:txPr>
        <c:crossAx val="-343772832"/>
        <c:crosses val="autoZero"/>
        <c:auto val="1"/>
        <c:lblAlgn val="ctr"/>
        <c:lblOffset val="100"/>
        <c:noMultiLvlLbl val="0"/>
      </c:catAx>
      <c:valAx>
        <c:axId val="-34377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  <c:crossAx val="-34377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539552" y="-1052736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539552" y="-1052736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539552" y="-1052736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87C0-F770-44FC-B2AB-055436E9EB4A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7A1F-12FB-4FB9-9D58-4A8294C4C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6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Ленское управление Федеральной службы по экологическому, технологическому и атомному надзору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ПРАВОПРИМЕНИТЕЛЬНОЙ ПРАКТИКИ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ЛЕНСКОГО УПРАВЛЕНИЯ ФЕДЕРАЛЬНОЙ СЛУЖБЫ ПО ЭКОЛОГИЧЕСКОМУ, ТЕХНОЛОГИЧЕСКОМУ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И АТОМНОМУ НАДЗОРУ ЗА 1 квартал 2023 года</a:t>
            </a:r>
            <a:endParaRPr lang="ru-RU" altLang="ru-RU" sz="1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Докладчик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Врио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заместителя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руководителя управления                    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В.А. Савченко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1607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7920880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проведенных профилактических мероприятиях</a:t>
            </a:r>
          </a:p>
          <a:p>
            <a:pPr marL="45000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0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2023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Ленским Управлением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spcBef>
                <a:spcPts val="120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вынесено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предостережений о недопустимости нарушения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</a:p>
          <a:p>
            <a:pPr marL="0" indent="45720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профилактических визита;</a:t>
            </a:r>
          </a:p>
          <a:p>
            <a:pPr marL="0" indent="45720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совещаний с поднадзорными организациями по вопросам обеспечения устойчивой работы в современных условиях;</a:t>
            </a:r>
          </a:p>
          <a:p>
            <a:pPr marL="0" indent="45720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и направлены в поднадзорные организации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информационных писем, </a:t>
            </a:r>
          </a:p>
          <a:p>
            <a:pPr indent="45720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размещена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проведена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консультация по вопросам связанным с осуществлением государственного контроля (надзора).</a:t>
            </a:r>
          </a:p>
        </p:txBody>
      </p:sp>
    </p:spTree>
    <p:extLst>
      <p:ext uri="{BB962C8B-B14F-4D97-AF65-F5344CB8AC3E}">
        <p14:creationId xmlns:p14="http://schemas.microsoft.com/office/powerpoint/2010/main" val="392833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Аварийность и травматизм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525589"/>
              </p:ext>
            </p:extLst>
          </p:nvPr>
        </p:nvGraphicFramePr>
        <p:xfrm>
          <a:off x="323528" y="1052736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82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algn="ctr"/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itchFamily="18" charset="0"/>
              </a:rPr>
              <a:t>Количество </a:t>
            </a:r>
            <a:r>
              <a:rPr lang="ru-RU" altLang="ru-RU" sz="2400" b="1" dirty="0" smtClean="0">
                <a:latin typeface="Times New Roman" pitchFamily="18" charset="0"/>
              </a:rPr>
              <a:t>поднадзорных организаций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364874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2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475656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Распределение проверок по видам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714905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03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Распределение внеплановых проверок по основаниям их 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проведения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72963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552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475656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Соотношение количества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проведенных проверок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выявленными  нарушениями   /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без нарушений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487982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97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Количество выявленных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нарушений при проведении плановых, внеплановых и проверок по постоянному надзору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37453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871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altLang="ru-RU" sz="2400" b="1" dirty="0">
                <a:latin typeface="Times New Roman" pitchFamily="18" charset="0"/>
              </a:rPr>
              <a:t>Количество наложенных административных </a:t>
            </a:r>
            <a:r>
              <a:rPr lang="ru-RU" altLang="ru-RU" sz="2400" b="1" dirty="0" smtClean="0">
                <a:latin typeface="Times New Roman" pitchFamily="18" charset="0"/>
              </a:rPr>
              <a:t>наказаний                     </a:t>
            </a:r>
            <a:r>
              <a:rPr lang="ru-RU" altLang="ru-RU" sz="1800" b="1" dirty="0" smtClean="0">
                <a:latin typeface="Times New Roman" pitchFamily="18" charset="0"/>
              </a:rPr>
              <a:t>(по результатам проведенных проверок в 1 квартале 2023 года) </a:t>
            </a:r>
            <a:r>
              <a:rPr lang="ru-RU" altLang="ru-RU" sz="1800" b="1" dirty="0">
                <a:latin typeface="Times New Roman" pitchFamily="18" charset="0"/>
              </a:rPr>
              <a:t/>
            </a:r>
            <a:br>
              <a:rPr lang="ru-RU" altLang="ru-RU" sz="1800" b="1" dirty="0">
                <a:latin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97291"/>
              </p:ext>
            </p:extLst>
          </p:nvPr>
        </p:nvGraphicFramePr>
        <p:xfrm>
          <a:off x="467544" y="1628800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426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475656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Сведения 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наложенных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административных наказаниях (штрафах) по результатам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проведенных проверок              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/ без проведения проверок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68779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28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Доля предупреждений наложенных в 2019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гг.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714504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847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4031</TotalTime>
  <Words>175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vt:lpstr>
      <vt:lpstr>Количество поднадзорных организаций </vt:lpstr>
      <vt:lpstr>Распределение проверок по видам</vt:lpstr>
      <vt:lpstr>Распределение внеплановых проверок по основаниям их  проведения</vt:lpstr>
      <vt:lpstr>Соотношение количества проведенных проверок с выявленными  нарушениями   / без нарушений</vt:lpstr>
      <vt:lpstr>Количество выявленных нарушений при проведении плановых, внеплановых и проверок по постоянному надзору</vt:lpstr>
      <vt:lpstr>Количество наложенных административных наказаний                     (по результатам проведенных проверок в 1 квартале 2023 года)  </vt:lpstr>
      <vt:lpstr>Сведения о наложенных административных наказаниях (штрафах) по результатам проведенных проверок               / без проведения проверок</vt:lpstr>
      <vt:lpstr>Доля предупреждений наложенных в 2019 – 2023 гг. </vt:lpstr>
      <vt:lpstr>Презентация PowerPoint</vt:lpstr>
      <vt:lpstr>Аварийность и травматизм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Роева Ирина Валерьевна</dc:creator>
  <cp:lastModifiedBy>Роева Ирина Валерьевна</cp:lastModifiedBy>
  <cp:revision>204</cp:revision>
  <cp:lastPrinted>2021-03-16T07:09:25Z</cp:lastPrinted>
  <dcterms:created xsi:type="dcterms:W3CDTF">2018-07-25T06:35:57Z</dcterms:created>
  <dcterms:modified xsi:type="dcterms:W3CDTF">2023-06-22T23:57:29Z</dcterms:modified>
</cp:coreProperties>
</file>